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8240"/>
    <a:srgbClr val="49651E"/>
    <a:srgbClr val="708442"/>
    <a:srgbClr val="3D6158"/>
    <a:srgbClr val="6F9434"/>
    <a:srgbClr val="233E5B"/>
    <a:srgbClr val="4B4C4C"/>
    <a:srgbClr val="E9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30"/>
    <p:restoredTop sz="94658"/>
  </p:normalViewPr>
  <p:slideViewPr>
    <p:cSldViewPr snapToGrid="0">
      <p:cViewPr varScale="1">
        <p:scale>
          <a:sx n="84" d="100"/>
          <a:sy n="84" d="100"/>
        </p:scale>
        <p:origin x="200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84A84-3C67-E2DF-A445-E6BBFA869E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20FF79-8F06-FE8E-8E09-1FB85ED655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147AD-8C8A-768C-97E6-C36A6B88C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A040-4941-0D4D-9FBA-43E2F105749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FE7614-63AA-09C9-1038-ED89DE04A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A55FB-2FD4-BE69-0388-971A0E3CC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024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26D1B-30F6-34B1-0C91-1532C032B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4682BD-0EE3-498B-1568-A2E5AB3871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EEF3C2-3D10-F0BC-5CBA-3059CE44D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A040-4941-0D4D-9FBA-43E2F105749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C3D2B0-BF0E-6C8C-DA5E-58C9E6068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45719-B858-0148-6F60-180B8968D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943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45E0BE-FA76-6C50-D8F9-7956331E44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988F28-C51A-7302-6EB8-72EBC566D0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99232-8AB6-E7B0-5FCE-58702AFFF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A040-4941-0D4D-9FBA-43E2F105749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B9591-9A86-634F-8D95-A102B17D8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C41B2-F1B1-6184-D8DA-49F27072C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122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B8E8D-C1D3-9637-06C8-29ED8F991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F8655A-F806-6ED3-25C8-EA4E0E9CD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6AA05-C1D3-01BA-5CDA-D7796B140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A040-4941-0D4D-9FBA-43E2F105749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1648F5-5748-6C07-0F8D-04A806033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BECC6-555B-F739-FA0C-6C037A245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456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71E70-CC1A-B013-E400-28EA0942D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77FC-9722-2D09-49E3-E754253C4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66134D-AFB8-588E-29F3-45F800B11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A040-4941-0D4D-9FBA-43E2F105749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B8DA3A-FA45-664D-40A0-C23C14F9F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9BECF-95DC-92D5-8A62-1F4EFA1DF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361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2AC4B-7BAE-173D-56CB-30558FE0C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36653-9026-C551-2DAF-A126FB9928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36AFFE-248F-7797-E1E7-3932152967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2BBD3-8294-2492-71F1-6583C4596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A040-4941-0D4D-9FBA-43E2F105749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8F1274-3421-0CE4-EC56-11F22E3E3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4F3076-D26B-D50C-4E53-B9B3C736F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272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AAAB0-2556-FC1B-E88F-2F9E60FB2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4B6059-FDDF-AFE2-2AC3-02CEB5AD0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8DA5FA-FFC9-B758-F8EA-47C98A7BE9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02524E-2022-0D22-C60A-41EF4F8B91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FFDDD4-631A-B123-3E84-9CDDDA27AD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52D217-AADD-70BE-027B-520D183A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A040-4941-0D4D-9FBA-43E2F105749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E5DDC2-2D95-6A9E-870E-396F1CACE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C1A678-F9A4-1F9D-5A9E-4ABC8DA0C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662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4A55D-A478-B7E3-7E40-840C2F5C8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7DDB5E-C85D-B447-4D8E-1F056F05A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A040-4941-0D4D-9FBA-43E2F105749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95E5E-921C-1638-66BE-74AA2D1A8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6A5AEC-8A44-A696-C1FC-106851CFF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D47B3E-8773-043D-3CAA-E05EA65B9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A040-4941-0D4D-9FBA-43E2F105749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989C18-0147-619A-6C8C-2823558BE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D8FA85-6040-700D-86DC-2916AD106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029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EF98C-B682-8C1E-AF48-5BE5E2C0D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D976D-1CF5-8D14-DE59-88EC7BE6D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66E185-E19F-B623-338F-11FE12500A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C2CA4A-82E1-7B97-49BA-AE956E294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A040-4941-0D4D-9FBA-43E2F105749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EAA803-3BC6-5667-02BE-8AE66095F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6634B5-85D5-8CC9-16B0-31ED4DEC8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52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98EBB-969B-B98C-F0DE-D7746BB79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84C4E7-2DA1-C4BA-40AE-AD4B135391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CF2C9E-7C71-2F2D-97F2-ED5FCBC9EF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31F658-C8E9-E4D8-A729-12BFA57A6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A040-4941-0D4D-9FBA-43E2F105749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D00AAC-31AA-595B-8C27-1C0601317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D4545-50D9-3E98-F935-67527697B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557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8295AE-BD54-0F93-72C9-302594DCE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5F5C0-09D2-E435-1A92-625A39B09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A52AD-CEB8-69E6-17F6-15F6B034B2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D0A040-4941-0D4D-9FBA-43E2F105749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F2038A-D3A1-6E91-D677-D370B23305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FF240-70E7-810D-E694-4A44B473CD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898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 12">
            <a:extLst>
              <a:ext uri="{FF2B5EF4-FFF2-40B4-BE49-F238E27FC236}">
                <a16:creationId xmlns:a16="http://schemas.microsoft.com/office/drawing/2014/main" id="{0FD8B9CE-9452-F85A-667F-A5406E3075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" name="Picture 14" descr="A logo for a company&#10;&#10;AI-generated content may be incorrect.">
            <a:extLst>
              <a:ext uri="{FF2B5EF4-FFF2-40B4-BE49-F238E27FC236}">
                <a16:creationId xmlns:a16="http://schemas.microsoft.com/office/drawing/2014/main" id="{8240E4AB-749A-4555-78C4-A3924D193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990600"/>
            <a:ext cx="7772400" cy="4441371"/>
          </a:xfrm>
          <a:prstGeom prst="rect">
            <a:avLst/>
          </a:prstGeom>
        </p:spPr>
      </p:pic>
      <p:pic>
        <p:nvPicPr>
          <p:cNvPr id="17" name="Picture 16" descr="A logo for a company&#10;&#10;AI-generated content may be incorrect.">
            <a:extLst>
              <a:ext uri="{FF2B5EF4-FFF2-40B4-BE49-F238E27FC236}">
                <a16:creationId xmlns:a16="http://schemas.microsoft.com/office/drawing/2014/main" id="{335AC44C-6889-BA95-D045-69280A7DF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93775"/>
            <a:ext cx="7772400" cy="444137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4DA027C-6A84-C6AB-8E32-FA6FF67A9D0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31"/>
          <a:stretch>
            <a:fillRect/>
          </a:stretch>
        </p:blipFill>
        <p:spPr>
          <a:xfrm>
            <a:off x="4200270" y="1734312"/>
            <a:ext cx="4001033" cy="1043813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53EAFF7-8AF2-C7E4-58DB-3B5AE45F13D2}"/>
              </a:ext>
            </a:extLst>
          </p:cNvPr>
          <p:cNvSpPr/>
          <p:nvPr/>
        </p:nvSpPr>
        <p:spPr>
          <a:xfrm rot="1149903">
            <a:off x="5345723" y="2557305"/>
            <a:ext cx="482321" cy="226361"/>
          </a:xfrm>
          <a:prstGeom prst="rect">
            <a:avLst/>
          </a:prstGeom>
          <a:solidFill>
            <a:srgbClr val="4B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A7549B-A5DC-4442-13F3-1F0ED65FFA1A}"/>
              </a:ext>
            </a:extLst>
          </p:cNvPr>
          <p:cNvSpPr/>
          <p:nvPr/>
        </p:nvSpPr>
        <p:spPr>
          <a:xfrm>
            <a:off x="5232679" y="2693366"/>
            <a:ext cx="482321" cy="226361"/>
          </a:xfrm>
          <a:prstGeom prst="rect">
            <a:avLst/>
          </a:prstGeom>
          <a:solidFill>
            <a:srgbClr val="4B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FBC14C3-64F6-32F3-F2E3-FF205EDD0B88}"/>
              </a:ext>
            </a:extLst>
          </p:cNvPr>
          <p:cNvSpPr/>
          <p:nvPr/>
        </p:nvSpPr>
        <p:spPr>
          <a:xfrm>
            <a:off x="5458767" y="2706541"/>
            <a:ext cx="482321" cy="226361"/>
          </a:xfrm>
          <a:prstGeom prst="rect">
            <a:avLst/>
          </a:prstGeom>
          <a:solidFill>
            <a:srgbClr val="4B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9B46A55-7DF7-5473-6E4C-6AC280167A16}"/>
              </a:ext>
            </a:extLst>
          </p:cNvPr>
          <p:cNvSpPr/>
          <p:nvPr/>
        </p:nvSpPr>
        <p:spPr>
          <a:xfrm>
            <a:off x="6526405" y="2446775"/>
            <a:ext cx="195943" cy="371086"/>
          </a:xfrm>
          <a:prstGeom prst="rect">
            <a:avLst/>
          </a:prstGeom>
          <a:solidFill>
            <a:srgbClr val="E9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DCA303-FC73-0514-36AB-A8A5C4C8C031}"/>
              </a:ext>
            </a:extLst>
          </p:cNvPr>
          <p:cNvSpPr/>
          <p:nvPr/>
        </p:nvSpPr>
        <p:spPr>
          <a:xfrm rot="20789542">
            <a:off x="5936064" y="2600626"/>
            <a:ext cx="482321" cy="226361"/>
          </a:xfrm>
          <a:prstGeom prst="rect">
            <a:avLst/>
          </a:prstGeom>
          <a:solidFill>
            <a:srgbClr val="4B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C18E1E3-0A4F-0FCE-DF38-F2504608D424}"/>
              </a:ext>
            </a:extLst>
          </p:cNvPr>
          <p:cNvSpPr/>
          <p:nvPr/>
        </p:nvSpPr>
        <p:spPr>
          <a:xfrm>
            <a:off x="4366009" y="3654754"/>
            <a:ext cx="2703006" cy="736376"/>
          </a:xfrm>
          <a:prstGeom prst="rect">
            <a:avLst/>
          </a:prstGeom>
          <a:solidFill>
            <a:srgbClr val="E9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rgbClr val="233E5B"/>
                </a:solidFill>
                <a:latin typeface="Century Gothic" panose="020B0502020202020204" pitchFamily="34" charset="0"/>
              </a:rPr>
              <a:t>FoCo</a:t>
            </a:r>
            <a:r>
              <a:rPr lang="en-US" sz="4000" b="1" dirty="0">
                <a:latin typeface="Century Gothic" panose="020B0502020202020204" pitchFamily="34" charset="0"/>
              </a:rPr>
              <a:t> </a:t>
            </a:r>
            <a:r>
              <a:rPr lang="en-US" sz="4000" b="1" dirty="0">
                <a:solidFill>
                  <a:srgbClr val="6F9434"/>
                </a:solidFill>
                <a:latin typeface="Century Gothic" panose="020B0502020202020204" pitchFamily="34" charset="0"/>
              </a:rPr>
              <a:t>E</a:t>
            </a:r>
            <a:r>
              <a:rPr lang="en-US" sz="4000" b="1" dirty="0">
                <a:solidFill>
                  <a:srgbClr val="4B4C4C"/>
                </a:solidFill>
                <a:latin typeface="Century Gothic" panose="020B0502020202020204" pitchFamily="34" charset="0"/>
              </a:rPr>
              <a:t>Co</a:t>
            </a:r>
          </a:p>
          <a:p>
            <a:pPr algn="ctr"/>
            <a:r>
              <a:rPr lang="en-US" sz="1050" dirty="0">
                <a:solidFill>
                  <a:srgbClr val="6F9434"/>
                </a:solidFill>
                <a:latin typeface="Century Gothic" panose="020B0502020202020204" pitchFamily="34" charset="0"/>
              </a:rPr>
              <a:t>Fort Collins Environmental Collective</a:t>
            </a:r>
          </a:p>
        </p:txBody>
      </p:sp>
    </p:spTree>
    <p:extLst>
      <p:ext uri="{BB962C8B-B14F-4D97-AF65-F5344CB8AC3E}">
        <p14:creationId xmlns:p14="http://schemas.microsoft.com/office/powerpoint/2010/main" val="1514199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D964C4-060B-6F56-1658-869D95999E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house and trees and flowers&#10;&#10;AI-generated content may be incorrect.">
            <a:extLst>
              <a:ext uri="{FF2B5EF4-FFF2-40B4-BE49-F238E27FC236}">
                <a16:creationId xmlns:a16="http://schemas.microsoft.com/office/drawing/2014/main" id="{F14477C9-6C30-FA19-AE60-1F67465944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0174"/>
          <a:stretch>
            <a:fillRect/>
          </a:stretch>
        </p:blipFill>
        <p:spPr>
          <a:xfrm>
            <a:off x="3021781" y="560438"/>
            <a:ext cx="6502400" cy="51906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F33B9C5-1885-B3E2-4DDC-46B6BABA44B8}"/>
              </a:ext>
            </a:extLst>
          </p:cNvPr>
          <p:cNvSpPr txBox="1"/>
          <p:nvPr/>
        </p:nvSpPr>
        <p:spPr>
          <a:xfrm>
            <a:off x="2987918" y="3738013"/>
            <a:ext cx="6244017" cy="23391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0" b="1" dirty="0">
                <a:solidFill>
                  <a:srgbClr val="233E5B"/>
                </a:solidFill>
                <a:latin typeface="Berlin Sans FB Demi" panose="020E0802020502020306" pitchFamily="34" charset="77"/>
                <a:cs typeface="Futura" panose="020B0602020204020303" pitchFamily="34" charset="-79"/>
              </a:rPr>
              <a:t>FoCo</a:t>
            </a:r>
            <a:r>
              <a:rPr lang="en-US" sz="11000" b="1" dirty="0">
                <a:latin typeface="Berlin Sans FB Demi" panose="020E0802020502020306" pitchFamily="34" charset="77"/>
                <a:cs typeface="Futura" panose="020B0602020204020303" pitchFamily="34" charset="-79"/>
              </a:rPr>
              <a:t> </a:t>
            </a:r>
            <a:r>
              <a:rPr lang="en-US" sz="11000" b="1" dirty="0">
                <a:solidFill>
                  <a:srgbClr val="6F9434"/>
                </a:solidFill>
                <a:latin typeface="Berlin Sans FB Demi" panose="020E0802020502020306" pitchFamily="34" charset="77"/>
                <a:cs typeface="Futura" panose="020B0602020204020303" pitchFamily="34" charset="-79"/>
              </a:rPr>
              <a:t>E</a:t>
            </a:r>
            <a:r>
              <a:rPr lang="en-US" sz="1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Berlin Sans FB Demi" panose="020E0802020502020306" pitchFamily="34" charset="77"/>
                <a:cs typeface="Futura" panose="020B0602020204020303" pitchFamily="34" charset="-79"/>
              </a:rPr>
              <a:t>Co</a:t>
            </a:r>
          </a:p>
          <a:p>
            <a:pPr algn="ctr"/>
            <a:r>
              <a:rPr lang="en-US" sz="3600" dirty="0">
                <a:solidFill>
                  <a:srgbClr val="6F9434"/>
                </a:solidFill>
                <a:latin typeface="Berlin Sans FB" panose="020E0802020502020306" pitchFamily="34" charset="77"/>
                <a:cs typeface="Futura" panose="020B0602020204020303" pitchFamily="34" charset="-79"/>
              </a:rPr>
              <a:t>Fort Collins Ecological Collective</a:t>
            </a:r>
          </a:p>
        </p:txBody>
      </p:sp>
    </p:spTree>
    <p:extLst>
      <p:ext uri="{BB962C8B-B14F-4D97-AF65-F5344CB8AC3E}">
        <p14:creationId xmlns:p14="http://schemas.microsoft.com/office/powerpoint/2010/main" val="1580933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FBB397-290B-CB05-174A-2B3C46137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house and trees and flowers&#10;&#10;AI-generated content may be incorrect.">
            <a:extLst>
              <a:ext uri="{FF2B5EF4-FFF2-40B4-BE49-F238E27FC236}">
                <a16:creationId xmlns:a16="http://schemas.microsoft.com/office/drawing/2014/main" id="{B379DC0D-128A-50C8-B20B-673A64A636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0174"/>
          <a:stretch>
            <a:fillRect/>
          </a:stretch>
        </p:blipFill>
        <p:spPr>
          <a:xfrm>
            <a:off x="2555568" y="474389"/>
            <a:ext cx="7080864" cy="56523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7ABF980-D5FA-FBA8-D589-E73277952FB9}"/>
              </a:ext>
            </a:extLst>
          </p:cNvPr>
          <p:cNvSpPr txBox="1"/>
          <p:nvPr/>
        </p:nvSpPr>
        <p:spPr>
          <a:xfrm>
            <a:off x="2674101" y="3973988"/>
            <a:ext cx="6843797" cy="2708434"/>
          </a:xfrm>
          <a:prstGeom prst="rect">
            <a:avLst/>
          </a:prstGeom>
          <a:noFill/>
        </p:spPr>
        <p:txBody>
          <a:bodyPr wrap="none" tIns="91440" bIns="91440" rtlCol="0">
            <a:spAutoFit/>
          </a:bodyPr>
          <a:lstStyle/>
          <a:p>
            <a:pPr algn="ctr"/>
            <a:r>
              <a:rPr lang="en-US" sz="13200" dirty="0">
                <a:solidFill>
                  <a:srgbClr val="3D6158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F</a:t>
            </a:r>
            <a:r>
              <a:rPr lang="en-US" sz="9600" dirty="0">
                <a:solidFill>
                  <a:srgbClr val="3D6158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o</a:t>
            </a:r>
            <a:r>
              <a:rPr lang="en-US" sz="13200" dirty="0">
                <a:solidFill>
                  <a:srgbClr val="3D6158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C</a:t>
            </a:r>
            <a:r>
              <a:rPr lang="en-US" sz="9600" dirty="0">
                <a:solidFill>
                  <a:srgbClr val="3D6158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o</a:t>
            </a:r>
            <a:r>
              <a:rPr lang="en-US" sz="13200" dirty="0">
                <a:latin typeface="Phosphate Inline" panose="02000506050000020004" pitchFamily="2" charset="77"/>
                <a:cs typeface="Phosphate Inline" panose="02000506050000020004" pitchFamily="2" charset="77"/>
              </a:rPr>
              <a:t> </a:t>
            </a:r>
            <a:r>
              <a:rPr lang="en-US" sz="13200" dirty="0">
                <a:solidFill>
                  <a:srgbClr val="6D8240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EC</a:t>
            </a:r>
            <a:r>
              <a:rPr lang="en-US" sz="9600" dirty="0">
                <a:solidFill>
                  <a:srgbClr val="6D8240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o</a:t>
            </a:r>
          </a:p>
          <a:p>
            <a:pPr algn="ctr"/>
            <a:r>
              <a:rPr lang="en-US" sz="3200" dirty="0">
                <a:solidFill>
                  <a:srgbClr val="6D8240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F</a:t>
            </a:r>
            <a:r>
              <a:rPr lang="en-US" sz="2800" dirty="0">
                <a:solidFill>
                  <a:srgbClr val="6D8240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ort</a:t>
            </a:r>
            <a:r>
              <a:rPr lang="en-US" sz="3200" dirty="0">
                <a:solidFill>
                  <a:srgbClr val="6D8240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 C</a:t>
            </a:r>
            <a:r>
              <a:rPr lang="en-US" sz="2800" dirty="0">
                <a:solidFill>
                  <a:srgbClr val="6D8240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ollins</a:t>
            </a:r>
            <a:r>
              <a:rPr lang="en-US" sz="3200" dirty="0">
                <a:solidFill>
                  <a:srgbClr val="6D8240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 E</a:t>
            </a:r>
            <a:r>
              <a:rPr lang="en-US" sz="2800" dirty="0">
                <a:solidFill>
                  <a:srgbClr val="6D8240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cological</a:t>
            </a:r>
            <a:r>
              <a:rPr lang="en-US" sz="3200" dirty="0">
                <a:solidFill>
                  <a:srgbClr val="6D8240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 C</a:t>
            </a:r>
            <a:r>
              <a:rPr lang="en-US" sz="2800" dirty="0">
                <a:solidFill>
                  <a:srgbClr val="6D8240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ollective</a:t>
            </a:r>
            <a:endParaRPr lang="en-US" sz="3200" dirty="0">
              <a:solidFill>
                <a:srgbClr val="6D8240"/>
              </a:solidFill>
              <a:latin typeface="Phosphate Solid" panose="02000506050000020004" pitchFamily="2" charset="77"/>
              <a:cs typeface="Phosphate Solid" panose="0200050605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616816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506</TotalTime>
  <Words>18</Words>
  <Application>Microsoft Macintosh PowerPoint</Application>
  <PresentationFormat>Widescreen</PresentationFormat>
  <Paragraphs>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Aptos</vt:lpstr>
      <vt:lpstr>Aptos Display</vt:lpstr>
      <vt:lpstr>Arial</vt:lpstr>
      <vt:lpstr>Berlin Sans FB</vt:lpstr>
      <vt:lpstr>Berlin Sans FB Demi</vt:lpstr>
      <vt:lpstr>Century Gothic</vt:lpstr>
      <vt:lpstr>Phosphate Inline</vt:lpstr>
      <vt:lpstr>Phosphate Solid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Eric Jensen</dc:creator>
  <cp:lastModifiedBy>Eric Jensen</cp:lastModifiedBy>
  <cp:revision>3</cp:revision>
  <dcterms:created xsi:type="dcterms:W3CDTF">2025-09-30T21:07:30Z</dcterms:created>
  <dcterms:modified xsi:type="dcterms:W3CDTF">2025-12-03T13:10:02Z</dcterms:modified>
</cp:coreProperties>
</file>

<file path=docProps/thumbnail.jpeg>
</file>